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5" r:id="rId5"/>
    <p:sldId id="260" r:id="rId6"/>
    <p:sldId id="259" r:id="rId7"/>
    <p:sldId id="262" r:id="rId8"/>
    <p:sldId id="263" r:id="rId9"/>
    <p:sldId id="264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558" y="10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6614716" y="8889862"/>
            <a:ext cx="243285" cy="2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541" tIns="42020" rIns="85541" bIns="42020" anchor="b">
            <a:spAutoFit/>
          </a:bodyPr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88546CF5-86DD-4EB6-BA3F-869704FEAB89}" type="slidenum">
              <a:rPr lang="en-US" altLang="da-DK" sz="1100"/>
              <a:pPr algn="r">
                <a:spcBef>
                  <a:spcPct val="0"/>
                </a:spcBef>
              </a:pPr>
              <a:t>2</a:t>
            </a:fld>
            <a:endParaRPr lang="en-US" altLang="da-DK" sz="11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540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dirty="0">
                <a:latin typeface="Arial" charset="0"/>
                <a:cs typeface="Arial" charset="0"/>
              </a:rPr>
              <a:t>Software Engineering</a:t>
            </a:r>
            <a:br>
              <a:rPr lang="da-DK" altLang="en-US" dirty="0">
                <a:latin typeface="Arial" charset="0"/>
                <a:cs typeface="Arial" charset="0"/>
              </a:rPr>
            </a:br>
            <a:r>
              <a:rPr lang="da-DK" altLang="en-US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Pattern </a:t>
            </a:r>
            <a:r>
              <a:rPr lang="da-DK" dirty="0" err="1"/>
              <a:t>Catalog</a:t>
            </a:r>
            <a:r>
              <a:rPr lang="da-DK" dirty="0"/>
              <a:t>: Adapter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altLang="da-DK" dirty="0"/>
              <a:t>Motivation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GB" altLang="da-DK" dirty="0" err="1"/>
              <a:t>LunaTown</a:t>
            </a:r>
            <a:r>
              <a:rPr lang="en-GB" altLang="da-DK" dirty="0"/>
              <a:t> requirement</a:t>
            </a:r>
          </a:p>
          <a:p>
            <a:pPr lvl="1" eaLnBrk="1" hangingPunct="1"/>
            <a:r>
              <a:rPr lang="en-GB" altLang="da-DK" dirty="0"/>
              <a:t>The rate should correlate the phases of the moon !</a:t>
            </a:r>
          </a:p>
          <a:p>
            <a:pPr lvl="2" eaLnBrk="1" hangingPunct="1"/>
            <a:r>
              <a:rPr lang="en-GB" altLang="da-DK" dirty="0"/>
              <a:t>Double Alpha rates at full moon </a:t>
            </a:r>
            <a:r>
              <a:rPr lang="en-GB" altLang="da-DK" dirty="0">
                <a:sym typeface="Wingdings" pitchFamily="2" charset="2"/>
              </a:rPr>
              <a:t>, normal at new moon</a:t>
            </a:r>
          </a:p>
          <a:p>
            <a:pPr lvl="1" eaLnBrk="1" hangingPunct="1"/>
            <a:r>
              <a:rPr lang="en-GB" altLang="da-DK" dirty="0"/>
              <a:t>You must use the implementation bought from a consultancy company (closed source! </a:t>
            </a:r>
            <a:r>
              <a:rPr lang="en-GB" altLang="da-DK" b="1" dirty="0">
                <a:solidFill>
                  <a:srgbClr val="FF0000"/>
                </a:solidFill>
              </a:rPr>
              <a:t>final</a:t>
            </a:r>
            <a:r>
              <a:rPr lang="en-GB" altLang="da-DK" b="1" dirty="0"/>
              <a:t> class</a:t>
            </a:r>
            <a:r>
              <a:rPr lang="en-GB" altLang="da-DK" dirty="0"/>
              <a:t>)</a:t>
            </a:r>
          </a:p>
          <a:p>
            <a:pPr eaLnBrk="1" hangingPunct="1"/>
            <a:r>
              <a:rPr lang="en-GB" altLang="da-DK" dirty="0"/>
              <a:t>Challenge:</a:t>
            </a:r>
          </a:p>
          <a:p>
            <a:pPr lvl="1" eaLnBrk="1" hangingPunct="1"/>
            <a:r>
              <a:rPr lang="en-GB" altLang="da-DK" dirty="0"/>
              <a:t>The interface does not match ours </a:t>
            </a:r>
            <a:r>
              <a:rPr lang="en-GB" altLang="da-DK" dirty="0">
                <a:sym typeface="Wingdings" pitchFamily="2" charset="2"/>
              </a:rPr>
              <a:t></a:t>
            </a:r>
            <a:endParaRPr lang="en-GB" altLang="da-DK" dirty="0"/>
          </a:p>
          <a:p>
            <a:pPr eaLnBrk="1" hangingPunct="1"/>
            <a:endParaRPr lang="en-GB" altLang="da-DK" dirty="0"/>
          </a:p>
        </p:txBody>
      </p:sp>
      <p:graphicFrame>
        <p:nvGraphicFramePr>
          <p:cNvPr id="51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680862"/>
              </p:ext>
            </p:extLst>
          </p:nvPr>
        </p:nvGraphicFramePr>
        <p:xfrm>
          <a:off x="684214" y="3951287"/>
          <a:ext cx="7824787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3" imgW="8400000" imgH="848780" progId="PaintShopPro">
                  <p:embed/>
                </p:oleObj>
              </mc:Choice>
              <mc:Fallback>
                <p:oleObj name="Paint Shop Pro Image" r:id="rId3" imgW="8400000" imgH="848780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4" y="3951287"/>
                        <a:ext cx="7824787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1639" y="4478072"/>
            <a:ext cx="3891771" cy="109962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412026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>
                <a:sym typeface="Wingdings" pitchFamily="2" charset="2"/>
              </a:rPr>
              <a:t>--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da-DK" dirty="0">
                <a:sym typeface="Wingdings" pitchFamily="2" charset="2"/>
              </a:rPr>
              <a:t>--</a:t>
            </a:r>
            <a:r>
              <a:rPr lang="en-US" altLang="da-DK" dirty="0"/>
              <a:t>: We have done almost all the steps</a:t>
            </a:r>
          </a:p>
          <a:p>
            <a:pPr lvl="1"/>
            <a:r>
              <a:rPr lang="en-US" altLang="da-DK" dirty="0">
                <a:sym typeface="Wingdings" pitchFamily="2" charset="2"/>
              </a:rPr>
              <a:t></a:t>
            </a:r>
            <a:r>
              <a:rPr lang="en-US" altLang="da-DK" dirty="0"/>
              <a:t>: Encapsulate what varies (rate calculations)</a:t>
            </a:r>
          </a:p>
          <a:p>
            <a:pPr lvl="1"/>
            <a:r>
              <a:rPr lang="en-US" altLang="da-DK" dirty="0">
                <a:sym typeface="Wingdings" pitchFamily="2" charset="2"/>
              </a:rPr>
              <a:t></a:t>
            </a:r>
            <a:r>
              <a:rPr lang="en-US" altLang="da-DK" dirty="0"/>
              <a:t>: We have the </a:t>
            </a:r>
            <a:r>
              <a:rPr lang="en-US" altLang="da-DK" dirty="0" err="1"/>
              <a:t>RateStrategy</a:t>
            </a:r>
            <a:r>
              <a:rPr lang="en-US" altLang="da-DK" dirty="0"/>
              <a:t> interface</a:t>
            </a:r>
          </a:p>
          <a:p>
            <a:pPr lvl="1"/>
            <a:endParaRPr lang="en-US" altLang="da-DK" dirty="0"/>
          </a:p>
          <a:p>
            <a:r>
              <a:rPr lang="en-US" altLang="da-DK" dirty="0"/>
              <a:t>But we cannot </a:t>
            </a:r>
            <a:r>
              <a:rPr lang="en-US" altLang="da-DK" dirty="0">
                <a:sym typeface="Wingdings" pitchFamily="2" charset="2"/>
              </a:rPr>
              <a:t> because the provided rate calculator does </a:t>
            </a:r>
            <a:r>
              <a:rPr lang="en-US" altLang="da-DK" i="1" dirty="0">
                <a:sym typeface="Wingdings" pitchFamily="2" charset="2"/>
              </a:rPr>
              <a:t>not</a:t>
            </a:r>
            <a:r>
              <a:rPr lang="en-US" altLang="da-DK" dirty="0">
                <a:sym typeface="Wingdings" pitchFamily="2" charset="2"/>
              </a:rPr>
              <a:t> implement </a:t>
            </a:r>
            <a:r>
              <a:rPr lang="en-US" altLang="da-DK" dirty="0" err="1">
                <a:sym typeface="Wingdings" pitchFamily="2" charset="2"/>
              </a:rPr>
              <a:t>RateStrategy</a:t>
            </a:r>
            <a:r>
              <a:rPr lang="en-US" altLang="da-DK" dirty="0">
                <a:sym typeface="Wingdings" pitchFamily="2" charset="2"/>
              </a:rPr>
              <a:t>!</a:t>
            </a:r>
            <a:endParaRPr lang="en-US" altLang="da-DK" dirty="0"/>
          </a:p>
          <a:p>
            <a:pPr lvl="2"/>
            <a:r>
              <a:rPr lang="en-US" altLang="da-DK" dirty="0"/>
              <a:t>Of course, they do not know our company</a:t>
            </a:r>
          </a:p>
          <a:p>
            <a:r>
              <a:rPr lang="en-US" altLang="da-DK" dirty="0"/>
              <a:t>But we can </a:t>
            </a:r>
            <a:r>
              <a:rPr lang="en-US" altLang="da-DK" dirty="0">
                <a:sym typeface="Wingdings" pitchFamily="2" charset="2"/>
              </a:rPr>
              <a:t> </a:t>
            </a:r>
            <a:r>
              <a:rPr lang="en-US" altLang="da-DK" i="1" dirty="0">
                <a:sym typeface="Wingdings" pitchFamily="2" charset="2"/>
              </a:rPr>
              <a:t>compose behavior</a:t>
            </a:r>
            <a:r>
              <a:rPr lang="en-US" altLang="da-DK" dirty="0">
                <a:sym typeface="Wingdings" pitchFamily="2" charset="2"/>
              </a:rPr>
              <a:t> even further to solve the problem</a:t>
            </a:r>
          </a:p>
        </p:txBody>
      </p:sp>
    </p:spTree>
    <p:extLst>
      <p:ext uri="{BB962C8B-B14F-4D97-AF65-F5344CB8AC3E}">
        <p14:creationId xmlns:p14="http://schemas.microsoft.com/office/powerpoint/2010/main" val="3828516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64541-9E49-4EE9-EAEB-7EE49A114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CA377-6B52-AE00-2684-4563F43AF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our Decorator, but now ‘inside’ the pay station, and with a purpose of “converting/adapting stuff”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65441-A6F0-5310-1FA7-62C6BBDF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0847A-3E6F-BA41-6F8D-8F2CDE730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D765-E715-C8E1-5DC9-CB5C25FC1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56402B5-F142-3C63-A59D-746B9F55158D}"/>
              </a:ext>
            </a:extLst>
          </p:cNvPr>
          <p:cNvSpPr/>
          <p:nvPr/>
        </p:nvSpPr>
        <p:spPr>
          <a:xfrm>
            <a:off x="6781800" y="2095500"/>
            <a:ext cx="1981200" cy="596635"/>
          </a:xfrm>
          <a:prstGeom prst="round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Third Party</a:t>
            </a:r>
            <a:br>
              <a:rPr lang="en-US" dirty="0"/>
            </a:br>
            <a:r>
              <a:rPr lang="en-US" dirty="0"/>
              <a:t>Object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89A4797-E99D-B773-1A50-20C726648990}"/>
              </a:ext>
            </a:extLst>
          </p:cNvPr>
          <p:cNvCxnSpPr>
            <a:cxnSpLocks/>
          </p:cNvCxnSpPr>
          <p:nvPr/>
        </p:nvCxnSpPr>
        <p:spPr>
          <a:xfrm flipV="1">
            <a:off x="6324600" y="2882635"/>
            <a:ext cx="685800" cy="58446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07F245C-9A83-F487-6CB4-B2A2F722F9B9}"/>
              </a:ext>
            </a:extLst>
          </p:cNvPr>
          <p:cNvCxnSpPr>
            <a:cxnSpLocks/>
          </p:cNvCxnSpPr>
          <p:nvPr/>
        </p:nvCxnSpPr>
        <p:spPr>
          <a:xfrm>
            <a:off x="2514600" y="2628900"/>
            <a:ext cx="2362200" cy="11165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CB426F-790D-6372-B5B7-9D820A2DF898}"/>
              </a:ext>
            </a:extLst>
          </p:cNvPr>
          <p:cNvSpPr/>
          <p:nvPr/>
        </p:nvSpPr>
        <p:spPr>
          <a:xfrm>
            <a:off x="466344" y="2158735"/>
            <a:ext cx="1828801" cy="6723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PayStation</a:t>
            </a:r>
            <a:r>
              <a:rPr lang="en-US" dirty="0"/>
              <a:t> Object</a:t>
            </a:r>
          </a:p>
        </p:txBody>
      </p:sp>
      <p:pic>
        <p:nvPicPr>
          <p:cNvPr id="13" name="Picture 2" descr="http://i.ebayimg.com/t/US-to-UK-Europe-Universal-International-Travel-AC-Power-Adaptor-Converter-Plug-/00/s/NTAwWDUwMA==/z/jNIAAOxybetSB0sh/$T2eC16V,%21zcE9s4g3LcgBSB0shWKJ%21%7E%7E60_1.JPG">
            <a:extLst>
              <a:ext uri="{FF2B5EF4-FFF2-40B4-BE49-F238E27FC236}">
                <a16:creationId xmlns:a16="http://schemas.microsoft.com/office/drawing/2014/main" id="{AACF5506-3A8D-AE7C-4082-3EF5A9A70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039" y="3529467"/>
            <a:ext cx="1494880" cy="124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76903D6-307C-3F66-008C-CDF8CAC787B5}"/>
              </a:ext>
            </a:extLst>
          </p:cNvPr>
          <p:cNvSpPr/>
          <p:nvPr/>
        </p:nvSpPr>
        <p:spPr>
          <a:xfrm>
            <a:off x="6333067" y="4643628"/>
            <a:ext cx="1828801" cy="6723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Adapting</a:t>
            </a:r>
            <a:br>
              <a:rPr lang="en-US" dirty="0"/>
            </a:br>
            <a:r>
              <a:rPr lang="en-US" dirty="0"/>
              <a:t>Object</a:t>
            </a:r>
          </a:p>
        </p:txBody>
      </p:sp>
    </p:spTree>
    <p:extLst>
      <p:ext uri="{BB962C8B-B14F-4D97-AF65-F5344CB8AC3E}">
        <p14:creationId xmlns:p14="http://schemas.microsoft.com/office/powerpoint/2010/main" val="223878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/>
              <a:t>Analogy</a:t>
            </a:r>
          </a:p>
        </p:txBody>
      </p:sp>
      <p:pic>
        <p:nvPicPr>
          <p:cNvPr id="8195" name="Picture 2" descr="http://i.ebayimg.com/t/US-to-UK-Europe-Universal-International-Travel-AC-Power-Adaptor-Converter-Plug-/00/s/NTAwWDUwMA==/z/jNIAAOxybetSB0sh/$T2eC16V,%21zcE9s4g3LcgBSB0shWKJ%21%7E%7E60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177396"/>
            <a:ext cx="38100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2843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dirty="0"/>
              <a:t>Solution: Code wise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da-DK"/>
              <a:t>I will </a:t>
            </a:r>
            <a:r>
              <a:rPr lang="en-US" altLang="da-DK" i="1"/>
              <a:t>put an intermediate object between the two</a:t>
            </a:r>
            <a:r>
              <a:rPr lang="en-US" altLang="da-DK"/>
              <a:t>, one that does the </a:t>
            </a:r>
            <a:r>
              <a:rPr lang="en-US" altLang="da-DK" i="1"/>
              <a:t>translation</a:t>
            </a:r>
            <a:r>
              <a:rPr lang="en-US" altLang="da-DK"/>
              <a:t> from one interface to the other: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900114" y="2317750"/>
          <a:ext cx="6911975" cy="2431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2" imgW="8224390" imgH="3473171" progId="PaintShopPro">
                  <p:embed/>
                </p:oleObj>
              </mc:Choice>
              <mc:Fallback>
                <p:oleObj name="Paint Shop Pro Image" r:id="rId2" imgW="8224390" imgH="3473171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4" y="2317750"/>
                        <a:ext cx="6911975" cy="2431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Line 6"/>
          <p:cNvSpPr>
            <a:spLocks noChangeShapeType="1"/>
          </p:cNvSpPr>
          <p:nvPr/>
        </p:nvSpPr>
        <p:spPr bwMode="auto">
          <a:xfrm>
            <a:off x="2027238" y="3963458"/>
            <a:ext cx="36004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  <p:cxnSp>
        <p:nvCxnSpPr>
          <p:cNvPr id="7174" name="Straight Arrow Connector 2"/>
          <p:cNvCxnSpPr>
            <a:cxnSpLocks noChangeShapeType="1"/>
          </p:cNvCxnSpPr>
          <p:nvPr/>
        </p:nvCxnSpPr>
        <p:spPr bwMode="auto">
          <a:xfrm flipH="1">
            <a:off x="5940426" y="1897063"/>
            <a:ext cx="1152525" cy="780521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5" name="Straight Arrow Connector 4"/>
          <p:cNvCxnSpPr>
            <a:cxnSpLocks noChangeShapeType="1"/>
          </p:cNvCxnSpPr>
          <p:nvPr/>
        </p:nvCxnSpPr>
        <p:spPr bwMode="auto">
          <a:xfrm flipV="1">
            <a:off x="107950" y="3458104"/>
            <a:ext cx="1295400" cy="959115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6" name="Straight Arrow Connector 6"/>
          <p:cNvCxnSpPr>
            <a:cxnSpLocks noChangeShapeType="1"/>
          </p:cNvCxnSpPr>
          <p:nvPr/>
        </p:nvCxnSpPr>
        <p:spPr bwMode="auto">
          <a:xfrm flipV="1">
            <a:off x="107950" y="4417219"/>
            <a:ext cx="2592388" cy="120385"/>
          </a:xfrm>
          <a:prstGeom prst="straightConnector1">
            <a:avLst/>
          </a:prstGeom>
          <a:noFill/>
          <a:ln w="28575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7" name="Line 6"/>
          <p:cNvSpPr>
            <a:spLocks noChangeShapeType="1"/>
          </p:cNvSpPr>
          <p:nvPr/>
        </p:nvSpPr>
        <p:spPr bwMode="auto">
          <a:xfrm>
            <a:off x="2339975" y="4325938"/>
            <a:ext cx="3600450" cy="0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96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/>
              <a:t>Structure of our solution</a:t>
            </a:r>
          </a:p>
        </p:txBody>
      </p:sp>
      <p:graphicFrame>
        <p:nvGraphicFramePr>
          <p:cNvPr id="10243" name="Object 7"/>
          <p:cNvGraphicFramePr>
            <a:graphicFrameLocks noChangeAspect="1"/>
          </p:cNvGraphicFramePr>
          <p:nvPr/>
        </p:nvGraphicFramePr>
        <p:xfrm>
          <a:off x="900114" y="1117865"/>
          <a:ext cx="7889875" cy="329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2" imgW="8721951" imgH="4370732" progId="PaintShopPro">
                  <p:embed/>
                </p:oleObj>
              </mc:Choice>
              <mc:Fallback>
                <p:oleObj name="Paint Shop Pro Image" r:id="rId2" imgW="8721951" imgH="4370732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4" y="1117865"/>
                        <a:ext cx="7889875" cy="329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/>
          <p:cNvSpPr/>
          <p:nvPr/>
        </p:nvSpPr>
        <p:spPr>
          <a:xfrm>
            <a:off x="3657600" y="2400300"/>
            <a:ext cx="2286000" cy="1295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77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da-DK" altLang="da-DK"/>
          </a:p>
        </p:txBody>
      </p:sp>
      <p:graphicFrame>
        <p:nvGraphicFramePr>
          <p:cNvPr id="11267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01110500"/>
              </p:ext>
            </p:extLst>
          </p:nvPr>
        </p:nvGraphicFramePr>
        <p:xfrm>
          <a:off x="3962488" y="266700"/>
          <a:ext cx="4724312" cy="5362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2" imgW="7365854" imgH="8360976" progId="PaintShopPro">
                  <p:embed/>
                </p:oleObj>
              </mc:Choice>
              <mc:Fallback>
                <p:oleObj name="Paint Shop Pro Image" r:id="rId2" imgW="7365854" imgH="8360976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88" y="266700"/>
                        <a:ext cx="4724312" cy="53625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9474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dirty="0"/>
              <a:t>Consequences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da-DK"/>
              <a:t>Benefits</a:t>
            </a:r>
          </a:p>
          <a:p>
            <a:pPr lvl="1"/>
            <a:r>
              <a:rPr lang="en-US" altLang="da-DK"/>
              <a:t>Makes a client work with an otherwise incompatible object</a:t>
            </a:r>
          </a:p>
          <a:p>
            <a:pPr lvl="1"/>
            <a:r>
              <a:rPr lang="en-US" altLang="da-DK"/>
              <a:t>One adapter can adapt many type of adaptee’s namely all subclasses</a:t>
            </a:r>
          </a:p>
          <a:p>
            <a:r>
              <a:rPr lang="en-US" altLang="da-DK"/>
              <a:t>Liabilities</a:t>
            </a:r>
          </a:p>
          <a:p>
            <a:pPr lvl="1"/>
            <a:r>
              <a:rPr lang="en-US" altLang="da-DK"/>
              <a:t>Adaptation spectrum: from simple method name conversions to radically different interfaces</a:t>
            </a:r>
          </a:p>
          <a:p>
            <a:pPr lvl="2"/>
            <a:r>
              <a:rPr lang="en-US" altLang="da-DK"/>
              <a:t>Adapters for gui toolkits</a:t>
            </a:r>
          </a:p>
        </p:txBody>
      </p:sp>
    </p:spTree>
    <p:extLst>
      <p:ext uri="{BB962C8B-B14F-4D97-AF65-F5344CB8AC3E}">
        <p14:creationId xmlns:p14="http://schemas.microsoft.com/office/powerpoint/2010/main" val="3492856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242</Words>
  <Application>Microsoft Office PowerPoint</Application>
  <PresentationFormat>On-screen Show (16:10)</PresentationFormat>
  <Paragraphs>37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Paint Shop Pro Image</vt:lpstr>
      <vt:lpstr>Software Engineering and Architecture</vt:lpstr>
      <vt:lpstr>Motivation</vt:lpstr>
      <vt:lpstr>--</vt:lpstr>
      <vt:lpstr>Solution</vt:lpstr>
      <vt:lpstr>Analogy</vt:lpstr>
      <vt:lpstr>Solution: Code wise</vt:lpstr>
      <vt:lpstr>Structure of our solution</vt:lpstr>
      <vt:lpstr>PowerPoint Presentation</vt:lpstr>
      <vt:lpstr>Consequences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78</cp:revision>
  <dcterms:created xsi:type="dcterms:W3CDTF">2006-08-16T00:00:00Z</dcterms:created>
  <dcterms:modified xsi:type="dcterms:W3CDTF">2025-10-08T08:27:23Z</dcterms:modified>
</cp:coreProperties>
</file>